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63" r:id="rId2"/>
    <p:sldId id="258" r:id="rId3"/>
    <p:sldId id="259" r:id="rId4"/>
    <p:sldId id="260" r:id="rId5"/>
    <p:sldId id="262" r:id="rId6"/>
    <p:sldId id="272" r:id="rId7"/>
    <p:sldId id="264" r:id="rId8"/>
    <p:sldId id="266" r:id="rId9"/>
    <p:sldId id="267" r:id="rId10"/>
    <p:sldId id="269" r:id="rId11"/>
    <p:sldId id="268" r:id="rId12"/>
    <p:sldId id="270" r:id="rId13"/>
    <p:sldId id="271" r:id="rId14"/>
    <p:sldId id="273" r:id="rId15"/>
    <p:sldId id="274" r:id="rId16"/>
    <p:sldId id="275" r:id="rId17"/>
    <p:sldId id="257" r:id="rId18"/>
    <p:sldId id="26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p:scale>
          <a:sx n="66" d="100"/>
          <a:sy n="66" d="100"/>
        </p:scale>
        <p:origin x="-802"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Interactive Whiteboards</c:v>
                </c:pt>
              </c:strCache>
            </c:strRef>
          </c:tx>
          <c:marker>
            <c:symbol val="none"/>
          </c:marker>
          <c:xVal>
            <c:numRef>
              <c:f>Sheet1!$A$2:$A$4</c:f>
              <c:numCache>
                <c:formatCode>General</c:formatCode>
                <c:ptCount val="3"/>
                <c:pt idx="0">
                  <c:v>1990</c:v>
                </c:pt>
                <c:pt idx="1">
                  <c:v>2008</c:v>
                </c:pt>
              </c:numCache>
            </c:numRef>
          </c:xVal>
          <c:yVal>
            <c:numRef>
              <c:f>Sheet1!$B$2:$B$4</c:f>
              <c:numCache>
                <c:formatCode>"$"#,##0_);[Red]\("$"#,##0\)</c:formatCode>
                <c:ptCount val="3"/>
                <c:pt idx="0">
                  <c:v>0</c:v>
                </c:pt>
                <c:pt idx="1">
                  <c:v>1000000000</c:v>
                </c:pt>
              </c:numCache>
            </c:numRef>
          </c:yVal>
          <c:smooth val="1"/>
        </c:ser>
        <c:dLbls>
          <c:showLegendKey val="0"/>
          <c:showVal val="0"/>
          <c:showCatName val="0"/>
          <c:showSerName val="0"/>
          <c:showPercent val="0"/>
          <c:showBubbleSize val="0"/>
        </c:dLbls>
        <c:axId val="177235840"/>
        <c:axId val="177237376"/>
      </c:scatterChart>
      <c:valAx>
        <c:axId val="177235840"/>
        <c:scaling>
          <c:orientation val="minMax"/>
        </c:scaling>
        <c:delete val="0"/>
        <c:axPos val="b"/>
        <c:numFmt formatCode="General" sourceLinked="1"/>
        <c:majorTickMark val="out"/>
        <c:minorTickMark val="none"/>
        <c:tickLblPos val="nextTo"/>
        <c:crossAx val="177237376"/>
        <c:crosses val="autoZero"/>
        <c:crossBetween val="midCat"/>
      </c:valAx>
      <c:valAx>
        <c:axId val="177237376"/>
        <c:scaling>
          <c:orientation val="minMax"/>
        </c:scaling>
        <c:delete val="0"/>
        <c:axPos val="l"/>
        <c:majorGridlines/>
        <c:numFmt formatCode="&quot;$&quot;#,##0_);[Red]\(&quot;$&quot;#,##0\)" sourceLinked="1"/>
        <c:majorTickMark val="out"/>
        <c:minorTickMark val="none"/>
        <c:tickLblPos val="nextTo"/>
        <c:crossAx val="177235840"/>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Computers In Classroom</c:v>
                </c:pt>
              </c:strCache>
            </c:strRef>
          </c:tx>
          <c:marker>
            <c:symbol val="none"/>
          </c:marker>
          <c:xVal>
            <c:numRef>
              <c:f>Sheet1!$A$2:$A$4</c:f>
              <c:numCache>
                <c:formatCode>General</c:formatCode>
                <c:ptCount val="3"/>
                <c:pt idx="0">
                  <c:v>1981</c:v>
                </c:pt>
                <c:pt idx="1">
                  <c:v>1987</c:v>
                </c:pt>
                <c:pt idx="2">
                  <c:v>2.6</c:v>
                </c:pt>
              </c:numCache>
            </c:numRef>
          </c:xVal>
          <c:yVal>
            <c:numRef>
              <c:f>Sheet1!$B$2:$B$4</c:f>
              <c:numCache>
                <c:formatCode>0%</c:formatCode>
                <c:ptCount val="3"/>
                <c:pt idx="0">
                  <c:v>0.18</c:v>
                </c:pt>
                <c:pt idx="1">
                  <c:v>0.95</c:v>
                </c:pt>
                <c:pt idx="2" formatCode="General">
                  <c:v>0.8</c:v>
                </c:pt>
              </c:numCache>
            </c:numRef>
          </c:yVal>
          <c:smooth val="1"/>
        </c:ser>
        <c:dLbls>
          <c:showLegendKey val="0"/>
          <c:showVal val="0"/>
          <c:showCatName val="0"/>
          <c:showSerName val="0"/>
          <c:showPercent val="0"/>
          <c:showBubbleSize val="0"/>
        </c:dLbls>
        <c:axId val="177271168"/>
        <c:axId val="177272704"/>
      </c:scatterChart>
      <c:valAx>
        <c:axId val="177271168"/>
        <c:scaling>
          <c:orientation val="minMax"/>
        </c:scaling>
        <c:delete val="0"/>
        <c:axPos val="b"/>
        <c:numFmt formatCode="General" sourceLinked="1"/>
        <c:majorTickMark val="out"/>
        <c:minorTickMark val="none"/>
        <c:tickLblPos val="nextTo"/>
        <c:crossAx val="177272704"/>
        <c:crosses val="autoZero"/>
        <c:crossBetween val="midCat"/>
      </c:valAx>
      <c:valAx>
        <c:axId val="177272704"/>
        <c:scaling>
          <c:orientation val="minMax"/>
        </c:scaling>
        <c:delete val="0"/>
        <c:axPos val="l"/>
        <c:majorGridlines/>
        <c:numFmt formatCode="0%" sourceLinked="1"/>
        <c:majorTickMark val="out"/>
        <c:minorTickMark val="none"/>
        <c:tickLblPos val="nextTo"/>
        <c:crossAx val="177271168"/>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Computers in Classroom</c:v>
                </c:pt>
              </c:strCache>
            </c:strRef>
          </c:tx>
          <c:marker>
            <c:symbol val="none"/>
          </c:marker>
          <c:xVal>
            <c:numRef>
              <c:f>Sheet1!$A$2:$A$4</c:f>
              <c:numCache>
                <c:formatCode>General</c:formatCode>
                <c:ptCount val="3"/>
                <c:pt idx="0">
                  <c:v>1985</c:v>
                </c:pt>
                <c:pt idx="1">
                  <c:v>1995</c:v>
                </c:pt>
              </c:numCache>
            </c:numRef>
          </c:xVal>
          <c:yVal>
            <c:numRef>
              <c:f>Sheet1!$B$2:$B$4</c:f>
              <c:numCache>
                <c:formatCode>#,##0</c:formatCode>
                <c:ptCount val="3"/>
                <c:pt idx="0">
                  <c:v>1000000</c:v>
                </c:pt>
                <c:pt idx="1">
                  <c:v>5800000</c:v>
                </c:pt>
              </c:numCache>
            </c:numRef>
          </c:yVal>
          <c:smooth val="1"/>
        </c:ser>
        <c:dLbls>
          <c:showLegendKey val="0"/>
          <c:showVal val="0"/>
          <c:showCatName val="0"/>
          <c:showSerName val="0"/>
          <c:showPercent val="0"/>
          <c:showBubbleSize val="0"/>
        </c:dLbls>
        <c:axId val="178600576"/>
        <c:axId val="178614656"/>
      </c:scatterChart>
      <c:valAx>
        <c:axId val="178600576"/>
        <c:scaling>
          <c:orientation val="minMax"/>
        </c:scaling>
        <c:delete val="0"/>
        <c:axPos val="b"/>
        <c:numFmt formatCode="General" sourceLinked="1"/>
        <c:majorTickMark val="out"/>
        <c:minorTickMark val="none"/>
        <c:tickLblPos val="nextTo"/>
        <c:crossAx val="178614656"/>
        <c:crosses val="autoZero"/>
        <c:crossBetween val="midCat"/>
      </c:valAx>
      <c:valAx>
        <c:axId val="178614656"/>
        <c:scaling>
          <c:orientation val="minMax"/>
        </c:scaling>
        <c:delete val="0"/>
        <c:axPos val="l"/>
        <c:majorGridlines/>
        <c:numFmt formatCode="#,##0" sourceLinked="1"/>
        <c:majorTickMark val="out"/>
        <c:minorTickMark val="none"/>
        <c:tickLblPos val="nextTo"/>
        <c:crossAx val="178600576"/>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CF23A4-5626-456D-98F6-C758923D991C}" type="datetimeFigureOut">
              <a:rPr lang="en-US" smtClean="0"/>
              <a:t>8/3/2012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E78A78-47B1-4CD3-A318-A9F64DDB4C4A}" type="slidenum">
              <a:rPr lang="en-US" smtClean="0"/>
              <a:t>‹#›</a:t>
            </a:fld>
            <a:endParaRPr lang="en-US"/>
          </a:p>
        </p:txBody>
      </p:sp>
    </p:spTree>
    <p:extLst>
      <p:ext uri="{BB962C8B-B14F-4D97-AF65-F5344CB8AC3E}">
        <p14:creationId xmlns:p14="http://schemas.microsoft.com/office/powerpoint/2010/main" val="3231438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will discuss why having</a:t>
            </a:r>
            <a:r>
              <a:rPr lang="en-US" baseline="0" dirty="0" smtClean="0"/>
              <a:t> a digitally enhanced classroom can aid in our student’s ability to understand, apply and use technology.  </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2</a:t>
            </a:fld>
            <a:endParaRPr lang="en-US"/>
          </a:p>
        </p:txBody>
      </p:sp>
    </p:spTree>
    <p:extLst>
      <p:ext uri="{BB962C8B-B14F-4D97-AF65-F5344CB8AC3E}">
        <p14:creationId xmlns:p14="http://schemas.microsoft.com/office/powerpoint/2010/main" val="512515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process will</a:t>
            </a:r>
            <a:r>
              <a:rPr lang="en-US" baseline="0" dirty="0" smtClean="0"/>
              <a:t> include how a technology based classroom can help students and teachers meet a defined goal.</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3</a:t>
            </a:fld>
            <a:endParaRPr lang="en-US"/>
          </a:p>
        </p:txBody>
      </p:sp>
    </p:spTree>
    <p:extLst>
      <p:ext uri="{BB962C8B-B14F-4D97-AF65-F5344CB8AC3E}">
        <p14:creationId xmlns:p14="http://schemas.microsoft.com/office/powerpoint/2010/main" val="213151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a:t>
            </a:r>
            <a:r>
              <a:rPr lang="en-US" baseline="0" dirty="0" smtClean="0"/>
              <a:t> On technology is a working progress.</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4</a:t>
            </a:fld>
            <a:endParaRPr lang="en-US"/>
          </a:p>
        </p:txBody>
      </p:sp>
    </p:spTree>
    <p:extLst>
      <p:ext uri="{BB962C8B-B14F-4D97-AF65-F5344CB8AC3E}">
        <p14:creationId xmlns:p14="http://schemas.microsoft.com/office/powerpoint/2010/main" val="1665876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Development Concerns:  More and more schools</a:t>
            </a:r>
            <a:r>
              <a:rPr lang="en-US" baseline="0" dirty="0" smtClean="0"/>
              <a:t> are getting access to </a:t>
            </a:r>
            <a:r>
              <a:rPr lang="en-US" baseline="0" smtClean="0"/>
              <a:t>technology grants.</a:t>
            </a:r>
            <a:endParaRPr lang="en-US"/>
          </a:p>
        </p:txBody>
      </p:sp>
      <p:sp>
        <p:nvSpPr>
          <p:cNvPr id="4" name="Slide Number Placeholder 3"/>
          <p:cNvSpPr>
            <a:spLocks noGrp="1"/>
          </p:cNvSpPr>
          <p:nvPr>
            <p:ph type="sldNum" sz="quarter" idx="10"/>
          </p:nvPr>
        </p:nvSpPr>
        <p:spPr/>
        <p:txBody>
          <a:bodyPr/>
          <a:lstStyle/>
          <a:p>
            <a:fld id="{8DE78A78-47B1-4CD3-A318-A9F64DDB4C4A}" type="slidenum">
              <a:rPr lang="en-US" smtClean="0"/>
              <a:t>5</a:t>
            </a:fld>
            <a:endParaRPr lang="en-US"/>
          </a:p>
        </p:txBody>
      </p:sp>
    </p:spTree>
    <p:extLst>
      <p:ext uri="{BB962C8B-B14F-4D97-AF65-F5344CB8AC3E}">
        <p14:creationId xmlns:p14="http://schemas.microsoft.com/office/powerpoint/2010/main" val="872475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4ADE369-E64E-40B3-A619-178E1D27019F}" type="datetimeFigureOut">
              <a:rPr lang="en-US" smtClean="0"/>
              <a:t>8/3/2012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8E53C69-2488-4323-87C0-303EBD140EDF}"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DE369-E64E-40B3-A619-178E1D27019F}"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DE369-E64E-40B3-A619-178E1D27019F}"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4ADE369-E64E-40B3-A619-178E1D27019F}"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ADE369-E64E-40B3-A619-178E1D27019F}"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4ADE369-E64E-40B3-A619-178E1D27019F}" type="datetimeFigureOut">
              <a:rPr lang="en-US" smtClean="0"/>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4ADE369-E64E-40B3-A619-178E1D27019F}" type="datetimeFigureOut">
              <a:rPr lang="en-US" smtClean="0"/>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ADE369-E64E-40B3-A619-178E1D27019F}" type="datetimeFigureOut">
              <a:rPr lang="en-US" smtClean="0"/>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ADE369-E64E-40B3-A619-178E1D27019F}" type="datetimeFigureOut">
              <a:rPr lang="en-US" smtClean="0"/>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4ADE369-E64E-40B3-A619-178E1D27019F}" type="datetimeFigureOut">
              <a:rPr lang="en-US" smtClean="0"/>
              <a:t>8/3/2012</a:t>
            </a:fld>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ADE369-E64E-40B3-A619-178E1D27019F}" type="datetimeFigureOut">
              <a:rPr lang="en-US" smtClean="0"/>
              <a:t>8/3/2012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4ADE369-E64E-40B3-A619-178E1D27019F}" type="datetimeFigureOut">
              <a:rPr lang="en-US" smtClean="0"/>
              <a:t>8/3/2012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8E53C69-2488-4323-87C0-303EBD140ED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en.wikipedia.org/wiki/Interactive_whiteboar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PowerPoint_Presentation1.pptx"/><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ctr">
              <a:buNone/>
            </a:pPr>
            <a:endParaRPr lang="en-US" dirty="0" smtClean="0"/>
          </a:p>
          <a:p>
            <a:pPr marL="0" indent="0" algn="ctr">
              <a:buNone/>
            </a:pPr>
            <a:endParaRPr lang="en-US" dirty="0"/>
          </a:p>
          <a:p>
            <a:pPr marL="0" indent="0" algn="ctr">
              <a:buNone/>
            </a:pPr>
            <a:r>
              <a:rPr lang="en-US" sz="5400" dirty="0" smtClean="0">
                <a:latin typeface="Comic Sans MS" pitchFamily="66" charset="0"/>
              </a:rPr>
              <a:t>Storyboard:  Educating Digitally:  Classrooms Without Books</a:t>
            </a:r>
            <a:endParaRPr lang="en-US" sz="5400" dirty="0">
              <a:latin typeface="Comic Sans MS" pitchFamily="66" charset="0"/>
            </a:endParaRPr>
          </a:p>
        </p:txBody>
      </p:sp>
    </p:spTree>
    <p:extLst>
      <p:ext uri="{BB962C8B-B14F-4D97-AF65-F5344CB8AC3E}">
        <p14:creationId xmlns:p14="http://schemas.microsoft.com/office/powerpoint/2010/main" val="2411699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Comic Sans MS" pitchFamily="66" charset="0"/>
              </a:rPr>
              <a:t>Key Innovators/Early Adopters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48344846"/>
              </p:ext>
            </p:extLst>
          </p:nvPr>
        </p:nvGraphicFramePr>
        <p:xfrm>
          <a:off x="1042988" y="2324100"/>
          <a:ext cx="6777038" cy="4241800"/>
        </p:xfrm>
        <a:graphic>
          <a:graphicData uri="http://schemas.openxmlformats.org/drawingml/2006/table">
            <a:tbl>
              <a:tblPr firstRow="1" bandRow="1">
                <a:tableStyleId>{EB9631B5-78F2-41C9-869B-9F39066F8104}</a:tableStyleId>
              </a:tblPr>
              <a:tblGrid>
                <a:gridCol w="3388519"/>
                <a:gridCol w="3388519"/>
              </a:tblGrid>
              <a:tr h="370840">
                <a:tc>
                  <a:txBody>
                    <a:bodyPr/>
                    <a:lstStyle/>
                    <a:p>
                      <a:r>
                        <a:rPr lang="en-US" sz="1600" dirty="0" smtClean="0">
                          <a:latin typeface="Comic Sans MS" pitchFamily="66" charset="0"/>
                        </a:rPr>
                        <a:t>Person</a:t>
                      </a:r>
                      <a:endParaRPr lang="en-US" sz="1600" dirty="0">
                        <a:latin typeface="Comic Sans MS" pitchFamily="66" charset="0"/>
                      </a:endParaRPr>
                    </a:p>
                  </a:txBody>
                  <a:tcPr/>
                </a:tc>
                <a:tc>
                  <a:txBody>
                    <a:bodyPr/>
                    <a:lstStyle/>
                    <a:p>
                      <a:r>
                        <a:rPr lang="en-US" sz="1600" dirty="0" smtClean="0">
                          <a:latin typeface="Comic Sans MS" pitchFamily="66" charset="0"/>
                        </a:rPr>
                        <a:t>Inclusion</a:t>
                      </a:r>
                      <a:r>
                        <a:rPr lang="en-US" sz="1600" baseline="0" dirty="0" smtClean="0">
                          <a:latin typeface="Comic Sans MS" pitchFamily="66" charset="0"/>
                        </a:rPr>
                        <a:t> Rational</a:t>
                      </a:r>
                      <a:endParaRPr lang="en-US" sz="1600" dirty="0">
                        <a:latin typeface="Comic Sans MS" pitchFamily="66" charset="0"/>
                      </a:endParaRPr>
                    </a:p>
                  </a:txBody>
                  <a:tcPr/>
                </a:tc>
              </a:tr>
              <a:tr h="370840">
                <a:tc>
                  <a:txBody>
                    <a:bodyPr/>
                    <a:lstStyle/>
                    <a:p>
                      <a:r>
                        <a:rPr lang="en-US" sz="1600" dirty="0" smtClean="0">
                          <a:latin typeface="Comic Sans MS" pitchFamily="66" charset="0"/>
                        </a:rPr>
                        <a:t>School</a:t>
                      </a:r>
                      <a:r>
                        <a:rPr lang="en-US" sz="1600" baseline="0" dirty="0" smtClean="0">
                          <a:latin typeface="Comic Sans MS" pitchFamily="66" charset="0"/>
                        </a:rPr>
                        <a:t> Board</a:t>
                      </a:r>
                      <a:endParaRPr lang="en-US" sz="1600" dirty="0">
                        <a:latin typeface="Comic Sans MS" pitchFamily="66" charset="0"/>
                      </a:endParaRPr>
                    </a:p>
                  </a:txBody>
                  <a:tcPr/>
                </a:tc>
                <a:tc>
                  <a:txBody>
                    <a:bodyPr/>
                    <a:lstStyle/>
                    <a:p>
                      <a:r>
                        <a:rPr lang="en-US" sz="1600" dirty="0" smtClean="0">
                          <a:latin typeface="Comic Sans MS" pitchFamily="66" charset="0"/>
                        </a:rPr>
                        <a:t>Provides funding and approval for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Administration</a:t>
                      </a:r>
                      <a:endParaRPr lang="en-US" sz="1600" dirty="0">
                        <a:latin typeface="Comic Sans MS" pitchFamily="66" charset="0"/>
                      </a:endParaRPr>
                    </a:p>
                  </a:txBody>
                  <a:tcPr/>
                </a:tc>
                <a:tc>
                  <a:txBody>
                    <a:bodyPr/>
                    <a:lstStyle/>
                    <a:p>
                      <a:r>
                        <a:rPr lang="en-US" sz="1600" dirty="0" smtClean="0">
                          <a:latin typeface="Comic Sans MS" pitchFamily="66" charset="0"/>
                        </a:rPr>
                        <a:t>Provides funding and approval for some expenses</a:t>
                      </a:r>
                      <a:r>
                        <a:rPr lang="en-US" sz="1600" baseline="0" dirty="0" smtClean="0">
                          <a:latin typeface="Comic Sans MS" pitchFamily="66" charset="0"/>
                        </a:rPr>
                        <a:t>.  Can convince board to meet the cost of education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Faculty</a:t>
                      </a:r>
                      <a:endParaRPr lang="en-US" sz="1600" dirty="0">
                        <a:latin typeface="Comic Sans MS" pitchFamily="66" charset="0"/>
                      </a:endParaRPr>
                    </a:p>
                  </a:txBody>
                  <a:tcPr/>
                </a:tc>
                <a:tc>
                  <a:txBody>
                    <a:bodyPr/>
                    <a:lstStyle/>
                    <a:p>
                      <a:r>
                        <a:rPr lang="en-US" sz="1600" dirty="0" smtClean="0">
                          <a:latin typeface="Comic Sans MS" pitchFamily="66" charset="0"/>
                        </a:rPr>
                        <a:t>Can convince</a:t>
                      </a:r>
                      <a:r>
                        <a:rPr lang="en-US" sz="1600" baseline="0" dirty="0" smtClean="0">
                          <a:latin typeface="Comic Sans MS" pitchFamily="66" charset="0"/>
                        </a:rPr>
                        <a:t> administration to meet the cost of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Parents</a:t>
                      </a:r>
                      <a:endParaRPr lang="en-US" sz="1600" dirty="0">
                        <a:latin typeface="Comic Sans MS" pitchFamily="66" charset="0"/>
                      </a:endParaRPr>
                    </a:p>
                  </a:txBody>
                  <a:tcPr/>
                </a:tc>
                <a:tc>
                  <a:txBody>
                    <a:bodyPr/>
                    <a:lstStyle/>
                    <a:p>
                      <a:r>
                        <a:rPr lang="en-US" sz="1600" dirty="0" smtClean="0">
                          <a:latin typeface="Comic Sans MS" pitchFamily="66" charset="0"/>
                        </a:rPr>
                        <a:t>Parental involvement can convince educational</a:t>
                      </a:r>
                      <a:r>
                        <a:rPr lang="en-US" sz="1600" baseline="0" dirty="0" smtClean="0">
                          <a:latin typeface="Comic Sans MS" pitchFamily="66" charset="0"/>
                        </a:rPr>
                        <a:t> leadership to meet the cost of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Students</a:t>
                      </a:r>
                      <a:endParaRPr lang="en-US" sz="1600" dirty="0">
                        <a:latin typeface="Comic Sans MS" pitchFamily="66" charset="0"/>
                      </a:endParaRPr>
                    </a:p>
                  </a:txBody>
                  <a:tcPr/>
                </a:tc>
                <a:tc>
                  <a:txBody>
                    <a:bodyPr/>
                    <a:lstStyle/>
                    <a:p>
                      <a:r>
                        <a:rPr lang="en-US" sz="1600" dirty="0" smtClean="0">
                          <a:latin typeface="Comic Sans MS" pitchFamily="66" charset="0"/>
                        </a:rPr>
                        <a:t>Increase</a:t>
                      </a:r>
                      <a:r>
                        <a:rPr lang="en-US" sz="1600" baseline="0" dirty="0" smtClean="0">
                          <a:latin typeface="Comic Sans MS" pitchFamily="66" charset="0"/>
                        </a:rPr>
                        <a:t> student performance can promote action within educational leadership.</a:t>
                      </a:r>
                      <a:endParaRPr lang="en-US" sz="1600" dirty="0">
                        <a:latin typeface="Comic Sans MS" pitchFamily="66" charset="0"/>
                      </a:endParaRPr>
                    </a:p>
                  </a:txBody>
                  <a:tcPr/>
                </a:tc>
              </a:tr>
            </a:tbl>
          </a:graphicData>
        </a:graphic>
      </p:graphicFrame>
    </p:spTree>
    <p:extLst>
      <p:ext uri="{BB962C8B-B14F-4D97-AF65-F5344CB8AC3E}">
        <p14:creationId xmlns:p14="http://schemas.microsoft.com/office/powerpoint/2010/main" val="35113564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8736"/>
          </a:xfrm>
        </p:spPr>
        <p:txBody>
          <a:bodyPr>
            <a:normAutofit/>
          </a:bodyPr>
          <a:lstStyle/>
          <a:p>
            <a:r>
              <a:rPr lang="en-US" sz="2400" dirty="0" smtClean="0">
                <a:latin typeface="Comic Sans MS" pitchFamily="66" charset="0"/>
              </a:rPr>
              <a:t>Key Innovators/Early Adopters</a:t>
            </a:r>
            <a:endParaRPr lang="en-US" sz="2400" dirty="0">
              <a:latin typeface="Comic Sans MS" pitchFamily="66"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14509065"/>
              </p:ext>
            </p:extLst>
          </p:nvPr>
        </p:nvGraphicFramePr>
        <p:xfrm>
          <a:off x="1219200" y="1752600"/>
          <a:ext cx="6777038" cy="4528538"/>
        </p:xfrm>
        <a:graphic>
          <a:graphicData uri="http://schemas.openxmlformats.org/drawingml/2006/table">
            <a:tbl>
              <a:tblPr firstRow="1" bandRow="1">
                <a:tableStyleId>{5C22544A-7EE6-4342-B048-85BDC9FD1C3A}</a:tableStyleId>
              </a:tblPr>
              <a:tblGrid>
                <a:gridCol w="3388519"/>
                <a:gridCol w="3388519"/>
              </a:tblGrid>
              <a:tr h="333022">
                <a:tc>
                  <a:txBody>
                    <a:bodyPr/>
                    <a:lstStyle/>
                    <a:p>
                      <a:r>
                        <a:rPr lang="en-US" dirty="0" smtClean="0"/>
                        <a:t>Person</a:t>
                      </a:r>
                      <a:endParaRPr lang="en-US" dirty="0"/>
                    </a:p>
                  </a:txBody>
                  <a:tcPr/>
                </a:tc>
                <a:tc>
                  <a:txBody>
                    <a:bodyPr/>
                    <a:lstStyle/>
                    <a:p>
                      <a:r>
                        <a:rPr lang="en-US" dirty="0" smtClean="0"/>
                        <a:t>Strategy</a:t>
                      </a:r>
                      <a:r>
                        <a:rPr lang="en-US" baseline="0" dirty="0" smtClean="0"/>
                        <a:t> to Adopt</a:t>
                      </a:r>
                      <a:endParaRPr lang="en-US" dirty="0"/>
                    </a:p>
                  </a:txBody>
                  <a:tcPr/>
                </a:tc>
              </a:tr>
              <a:tr h="832556">
                <a:tc>
                  <a:txBody>
                    <a:bodyPr/>
                    <a:lstStyle/>
                    <a:p>
                      <a:r>
                        <a:rPr lang="en-US" sz="1200" dirty="0" smtClean="0">
                          <a:latin typeface="Comic Sans MS" pitchFamily="66" charset="0"/>
                        </a:rPr>
                        <a:t>School Board</a:t>
                      </a:r>
                      <a:endParaRPr lang="en-US" sz="1200" dirty="0">
                        <a:latin typeface="Comic Sans MS" pitchFamily="66" charset="0"/>
                      </a:endParaRPr>
                    </a:p>
                  </a:txBody>
                  <a:tcPr/>
                </a:tc>
                <a:tc>
                  <a:txBody>
                    <a:bodyPr/>
                    <a:lstStyle/>
                    <a:p>
                      <a:r>
                        <a:rPr lang="en-US" sz="1200" dirty="0" smtClean="0">
                          <a:latin typeface="Comic Sans MS" pitchFamily="66" charset="0"/>
                        </a:rPr>
                        <a:t>Research</a:t>
                      </a:r>
                      <a:r>
                        <a:rPr lang="en-US" sz="1200" baseline="0" dirty="0" smtClean="0">
                          <a:latin typeface="Comic Sans MS" pitchFamily="66" charset="0"/>
                        </a:rPr>
                        <a:t> that supports the usage of technology in classroom.</a:t>
                      </a:r>
                      <a:endParaRPr lang="en-US" sz="1200" dirty="0">
                        <a:latin typeface="Comic Sans MS" pitchFamily="66" charset="0"/>
                      </a:endParaRPr>
                    </a:p>
                  </a:txBody>
                  <a:tcPr/>
                </a:tc>
              </a:tr>
              <a:tr h="1082322">
                <a:tc>
                  <a:txBody>
                    <a:bodyPr/>
                    <a:lstStyle/>
                    <a:p>
                      <a:r>
                        <a:rPr lang="en-US" sz="1200" dirty="0" smtClean="0">
                          <a:latin typeface="Comic Sans MS" pitchFamily="66" charset="0"/>
                        </a:rPr>
                        <a:t>Administration</a:t>
                      </a:r>
                      <a:endParaRPr lang="en-US" sz="1200" dirty="0">
                        <a:latin typeface="Comic Sans MS" pitchFamily="66" charset="0"/>
                      </a:endParaRPr>
                    </a:p>
                  </a:txBody>
                  <a:tcPr/>
                </a:tc>
                <a:tc>
                  <a:txBody>
                    <a:bodyPr/>
                    <a:lstStyle/>
                    <a:p>
                      <a:r>
                        <a:rPr lang="en-US" sz="1200" dirty="0" smtClean="0">
                          <a:latin typeface="Comic Sans MS" pitchFamily="66" charset="0"/>
                        </a:rPr>
                        <a:t>Research</a:t>
                      </a:r>
                      <a:r>
                        <a:rPr lang="en-US" sz="1200" baseline="0" dirty="0" smtClean="0">
                          <a:latin typeface="Comic Sans MS" pitchFamily="66" charset="0"/>
                        </a:rPr>
                        <a:t> to prove that technology is effective.  Funds for implementation of technology in classroom.</a:t>
                      </a:r>
                      <a:endParaRPr lang="en-US" sz="1200" dirty="0">
                        <a:latin typeface="Comic Sans MS" pitchFamily="66" charset="0"/>
                      </a:endParaRPr>
                    </a:p>
                  </a:txBody>
                  <a:tcPr/>
                </a:tc>
              </a:tr>
              <a:tr h="1082322">
                <a:tc>
                  <a:txBody>
                    <a:bodyPr/>
                    <a:lstStyle/>
                    <a:p>
                      <a:r>
                        <a:rPr lang="en-US" sz="1200" dirty="0" smtClean="0">
                          <a:latin typeface="Comic Sans MS" pitchFamily="66" charset="0"/>
                        </a:rPr>
                        <a:t>Faculty</a:t>
                      </a:r>
                      <a:endParaRPr lang="en-US" sz="1200" dirty="0">
                        <a:latin typeface="Comic Sans MS" pitchFamily="66" charset="0"/>
                      </a:endParaRPr>
                    </a:p>
                  </a:txBody>
                  <a:tcPr/>
                </a:tc>
                <a:tc>
                  <a:txBody>
                    <a:bodyPr/>
                    <a:lstStyle/>
                    <a:p>
                      <a:r>
                        <a:rPr lang="en-US" sz="1200" dirty="0" smtClean="0">
                          <a:latin typeface="Comic Sans MS" pitchFamily="66" charset="0"/>
                        </a:rPr>
                        <a:t>Training</a:t>
                      </a:r>
                      <a:r>
                        <a:rPr lang="en-US" sz="1200" baseline="0" dirty="0" smtClean="0">
                          <a:latin typeface="Comic Sans MS" pitchFamily="66" charset="0"/>
                        </a:rPr>
                        <a:t> to teach effective usage of technology.  Research to support the usage of technology.</a:t>
                      </a:r>
                      <a:endParaRPr lang="en-US" sz="1200" dirty="0">
                        <a:latin typeface="Comic Sans MS" pitchFamily="66" charset="0"/>
                      </a:endParaRPr>
                    </a:p>
                  </a:txBody>
                  <a:tcPr/>
                </a:tc>
              </a:tr>
              <a:tr h="832556">
                <a:tc>
                  <a:txBody>
                    <a:bodyPr/>
                    <a:lstStyle/>
                    <a:p>
                      <a:r>
                        <a:rPr lang="en-US" sz="1200" dirty="0" smtClean="0">
                          <a:latin typeface="Comic Sans MS" pitchFamily="66" charset="0"/>
                        </a:rPr>
                        <a:t>Parents</a:t>
                      </a:r>
                      <a:endParaRPr lang="en-US" sz="1200" dirty="0">
                        <a:latin typeface="Comic Sans MS" pitchFamily="66" charset="0"/>
                      </a:endParaRPr>
                    </a:p>
                  </a:txBody>
                  <a:tcPr/>
                </a:tc>
                <a:tc>
                  <a:txBody>
                    <a:bodyPr/>
                    <a:lstStyle/>
                    <a:p>
                      <a:r>
                        <a:rPr lang="en-US" sz="1200" dirty="0" smtClean="0">
                          <a:latin typeface="Comic Sans MS" pitchFamily="66" charset="0"/>
                        </a:rPr>
                        <a:t>Data to support technology.  Inclusion methods</a:t>
                      </a:r>
                      <a:r>
                        <a:rPr lang="en-US" sz="1200" baseline="0" dirty="0" smtClean="0">
                          <a:latin typeface="Comic Sans MS" pitchFamily="66" charset="0"/>
                        </a:rPr>
                        <a:t> for parents to get involved.</a:t>
                      </a:r>
                      <a:endParaRPr lang="en-US" sz="1200" dirty="0">
                        <a:latin typeface="Comic Sans MS" pitchFamily="66" charset="0"/>
                      </a:endParaRPr>
                    </a:p>
                  </a:txBody>
                  <a:tcPr/>
                </a:tc>
              </a:tr>
              <a:tr h="333022">
                <a:tc>
                  <a:txBody>
                    <a:bodyPr/>
                    <a:lstStyle/>
                    <a:p>
                      <a:r>
                        <a:rPr lang="en-US" sz="1200" dirty="0" smtClean="0">
                          <a:latin typeface="Comic Sans MS" pitchFamily="66" charset="0"/>
                        </a:rPr>
                        <a:t>Students</a:t>
                      </a:r>
                      <a:endParaRPr lang="en-US" sz="1200" dirty="0">
                        <a:latin typeface="Comic Sans MS" pitchFamily="66" charset="0"/>
                      </a:endParaRPr>
                    </a:p>
                  </a:txBody>
                  <a:tcPr/>
                </a:tc>
                <a:tc>
                  <a:txBody>
                    <a:bodyPr/>
                    <a:lstStyle/>
                    <a:p>
                      <a:r>
                        <a:rPr lang="en-US" sz="1200" dirty="0" smtClean="0">
                          <a:latin typeface="Comic Sans MS" pitchFamily="66" charset="0"/>
                        </a:rPr>
                        <a:t>Training and encourage</a:t>
                      </a:r>
                      <a:r>
                        <a:rPr lang="en-US" sz="1200" baseline="0" dirty="0" smtClean="0">
                          <a:latin typeface="Comic Sans MS" pitchFamily="66" charset="0"/>
                        </a:rPr>
                        <a:t> student involvement.</a:t>
                      </a:r>
                      <a:endParaRPr lang="en-US" sz="1200" dirty="0">
                        <a:latin typeface="Comic Sans MS" pitchFamily="66" charset="0"/>
                      </a:endParaRPr>
                    </a:p>
                  </a:txBody>
                  <a:tcPr/>
                </a:tc>
              </a:tr>
            </a:tbl>
          </a:graphicData>
        </a:graphic>
      </p:graphicFrame>
    </p:spTree>
    <p:extLst>
      <p:ext uri="{BB962C8B-B14F-4D97-AF65-F5344CB8AC3E}">
        <p14:creationId xmlns:p14="http://schemas.microsoft.com/office/powerpoint/2010/main" val="41917115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Key Laggards in Workplace</a:t>
            </a:r>
            <a:endParaRPr lang="en-US" dirty="0">
              <a:latin typeface="Comic Sans MS" pitchFamily="66"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65274038"/>
              </p:ext>
            </p:extLst>
          </p:nvPr>
        </p:nvGraphicFramePr>
        <p:xfrm>
          <a:off x="1042988" y="2324100"/>
          <a:ext cx="6777036" cy="3754120"/>
        </p:xfrm>
        <a:graphic>
          <a:graphicData uri="http://schemas.openxmlformats.org/drawingml/2006/table">
            <a:tbl>
              <a:tblPr firstRow="1" bandRow="1">
                <a:tableStyleId>{91EBBBCC-DAD2-459C-BE2E-F6DE35CF9A28}</a:tableStyleId>
              </a:tblPr>
              <a:tblGrid>
                <a:gridCol w="2259012"/>
                <a:gridCol w="2259012"/>
                <a:gridCol w="2259012"/>
              </a:tblGrid>
              <a:tr h="370840">
                <a:tc>
                  <a:txBody>
                    <a:bodyPr/>
                    <a:lstStyle/>
                    <a:p>
                      <a:r>
                        <a:rPr lang="en-US" dirty="0" smtClean="0">
                          <a:latin typeface="Comic Sans MS" pitchFamily="66" charset="0"/>
                        </a:rPr>
                        <a:t>Person</a:t>
                      </a:r>
                      <a:endParaRPr lang="en-US" dirty="0">
                        <a:latin typeface="Comic Sans MS" pitchFamily="66" charset="0"/>
                      </a:endParaRPr>
                    </a:p>
                  </a:txBody>
                  <a:tcPr/>
                </a:tc>
                <a:tc>
                  <a:txBody>
                    <a:bodyPr/>
                    <a:lstStyle/>
                    <a:p>
                      <a:r>
                        <a:rPr lang="en-US" dirty="0" smtClean="0"/>
                        <a:t>Rejection?</a:t>
                      </a:r>
                      <a:endParaRPr lang="en-US" dirty="0"/>
                    </a:p>
                  </a:txBody>
                  <a:tcPr/>
                </a:tc>
                <a:tc>
                  <a:txBody>
                    <a:bodyPr/>
                    <a:lstStyle/>
                    <a:p>
                      <a:r>
                        <a:rPr lang="en-US" dirty="0" smtClean="0"/>
                        <a:t>Adoption Strategy</a:t>
                      </a:r>
                      <a:endParaRPr lang="en-US" dirty="0"/>
                    </a:p>
                  </a:txBody>
                  <a:tcPr/>
                </a:tc>
              </a:tr>
              <a:tr h="370840">
                <a:tc>
                  <a:txBody>
                    <a:bodyPr/>
                    <a:lstStyle/>
                    <a:p>
                      <a:r>
                        <a:rPr lang="en-US" sz="1100" dirty="0" smtClean="0">
                          <a:latin typeface="Comic Sans MS" pitchFamily="66" charset="0"/>
                        </a:rPr>
                        <a:t>Board</a:t>
                      </a:r>
                      <a:r>
                        <a:rPr lang="en-US" sz="1100" baseline="0" dirty="0" smtClean="0">
                          <a:latin typeface="Comic Sans MS" pitchFamily="66" charset="0"/>
                        </a:rPr>
                        <a:t> of Education</a:t>
                      </a:r>
                      <a:endParaRPr lang="en-US" sz="1100" dirty="0">
                        <a:latin typeface="Comic Sans MS" pitchFamily="66" charset="0"/>
                      </a:endParaRPr>
                    </a:p>
                  </a:txBody>
                  <a:tcPr/>
                </a:tc>
                <a:tc>
                  <a:txBody>
                    <a:bodyPr/>
                    <a:lstStyle/>
                    <a:p>
                      <a:r>
                        <a:rPr lang="en-US" sz="1100" dirty="0" smtClean="0"/>
                        <a:t>May reject due to costs</a:t>
                      </a:r>
                      <a:r>
                        <a:rPr lang="en-US" sz="1100" baseline="0" dirty="0" smtClean="0"/>
                        <a:t> or lack of research.</a:t>
                      </a:r>
                      <a:endParaRPr lang="en-US" sz="1100" dirty="0"/>
                    </a:p>
                  </a:txBody>
                  <a:tcPr/>
                </a:tc>
                <a:tc>
                  <a:txBody>
                    <a:bodyPr/>
                    <a:lstStyle/>
                    <a:p>
                      <a:r>
                        <a:rPr lang="en-US" sz="1100" dirty="0" smtClean="0"/>
                        <a:t>Awareness</a:t>
                      </a:r>
                      <a:r>
                        <a:rPr lang="en-US" sz="1100" baseline="0" dirty="0" smtClean="0"/>
                        <a:t> of grants.  Provide new budget for approval.  Indicate research to support adoption.  </a:t>
                      </a:r>
                      <a:endParaRPr lang="en-US" sz="1100" dirty="0"/>
                    </a:p>
                  </a:txBody>
                  <a:tcPr/>
                </a:tc>
              </a:tr>
              <a:tr h="370840">
                <a:tc>
                  <a:txBody>
                    <a:bodyPr/>
                    <a:lstStyle/>
                    <a:p>
                      <a:r>
                        <a:rPr lang="en-US" sz="1100" dirty="0" smtClean="0">
                          <a:latin typeface="Comic Sans MS" pitchFamily="66" charset="0"/>
                        </a:rPr>
                        <a:t>Administration</a:t>
                      </a:r>
                      <a:endParaRPr lang="en-US" sz="1100" dirty="0">
                        <a:latin typeface="Comic Sans MS" pitchFamily="66" charset="0"/>
                      </a:endParaRPr>
                    </a:p>
                  </a:txBody>
                  <a:tcPr/>
                </a:tc>
                <a:tc>
                  <a:txBody>
                    <a:bodyPr/>
                    <a:lstStyle/>
                    <a:p>
                      <a:r>
                        <a:rPr lang="en-US" sz="1100" dirty="0" smtClean="0"/>
                        <a:t>May reject</a:t>
                      </a:r>
                      <a:r>
                        <a:rPr lang="en-US" sz="1100" baseline="0" dirty="0" smtClean="0"/>
                        <a:t> due to costs, lack of research, scheduling, space requirements.</a:t>
                      </a:r>
                      <a:endParaRPr lang="en-US"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Awareness</a:t>
                      </a:r>
                      <a:r>
                        <a:rPr lang="en-US" sz="1100" baseline="0" dirty="0" smtClean="0"/>
                        <a:t> of grants.  Provide new budget for approval.  Indicate research to support adoption.  </a:t>
                      </a:r>
                      <a:endParaRPr lang="en-US" sz="1100" dirty="0" smtClean="0"/>
                    </a:p>
                    <a:p>
                      <a:endParaRPr lang="en-US" sz="1100" dirty="0"/>
                    </a:p>
                  </a:txBody>
                  <a:tcPr/>
                </a:tc>
              </a:tr>
              <a:tr h="370840">
                <a:tc>
                  <a:txBody>
                    <a:bodyPr/>
                    <a:lstStyle/>
                    <a:p>
                      <a:r>
                        <a:rPr lang="en-US" sz="1100" dirty="0" smtClean="0">
                          <a:latin typeface="Comic Sans MS" pitchFamily="66" charset="0"/>
                        </a:rPr>
                        <a:t>Faculty</a:t>
                      </a:r>
                      <a:endParaRPr lang="en-US" sz="1100" dirty="0">
                        <a:latin typeface="Comic Sans MS" pitchFamily="66" charset="0"/>
                      </a:endParaRPr>
                    </a:p>
                  </a:txBody>
                  <a:tcPr/>
                </a:tc>
                <a:tc>
                  <a:txBody>
                    <a:bodyPr/>
                    <a:lstStyle/>
                    <a:p>
                      <a:r>
                        <a:rPr lang="en-US" sz="1100" dirty="0" smtClean="0"/>
                        <a:t>May reject because of lack of research</a:t>
                      </a:r>
                      <a:r>
                        <a:rPr lang="en-US" sz="1100" baseline="0" dirty="0" smtClean="0"/>
                        <a:t> or training, scheduling, and space requirements.</a:t>
                      </a:r>
                      <a:endParaRPr lang="en-US" sz="1100" dirty="0"/>
                    </a:p>
                  </a:txBody>
                  <a:tcPr/>
                </a:tc>
                <a:tc>
                  <a:txBody>
                    <a:bodyPr/>
                    <a:lstStyle/>
                    <a:p>
                      <a:r>
                        <a:rPr lang="en-US" sz="1100" dirty="0" smtClean="0"/>
                        <a:t>Provide research, training measures, rearrange</a:t>
                      </a:r>
                      <a:r>
                        <a:rPr lang="en-US" sz="1100" baseline="0" dirty="0" smtClean="0"/>
                        <a:t> schedule, show space saving adjustments.</a:t>
                      </a:r>
                      <a:endParaRPr lang="en-US" sz="1100" dirty="0"/>
                    </a:p>
                  </a:txBody>
                  <a:tcPr/>
                </a:tc>
              </a:tr>
              <a:tr h="370840">
                <a:tc>
                  <a:txBody>
                    <a:bodyPr/>
                    <a:lstStyle/>
                    <a:p>
                      <a:r>
                        <a:rPr lang="en-US" sz="1100" dirty="0" smtClean="0">
                          <a:latin typeface="Comic Sans MS" pitchFamily="66" charset="0"/>
                        </a:rPr>
                        <a:t>Parents</a:t>
                      </a:r>
                      <a:endParaRPr lang="en-US" sz="1100" dirty="0">
                        <a:latin typeface="Comic Sans MS" pitchFamily="66" charset="0"/>
                      </a:endParaRPr>
                    </a:p>
                  </a:txBody>
                  <a:tcPr/>
                </a:tc>
                <a:tc>
                  <a:txBody>
                    <a:bodyPr/>
                    <a:lstStyle/>
                    <a:p>
                      <a:r>
                        <a:rPr lang="en-US" sz="1100" dirty="0" smtClean="0"/>
                        <a:t>May reject</a:t>
                      </a:r>
                      <a:r>
                        <a:rPr lang="en-US" sz="1100" baseline="0" dirty="0" smtClean="0"/>
                        <a:t> due to lack or research, costs.</a:t>
                      </a:r>
                      <a:endParaRPr lang="en-US"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Awareness</a:t>
                      </a:r>
                      <a:r>
                        <a:rPr lang="en-US" sz="1100" baseline="0" dirty="0" smtClean="0"/>
                        <a:t> of grants.  Provide new budget for approval.  Indicate research to support adoption.  </a:t>
                      </a:r>
                      <a:endParaRPr lang="en-US" sz="1100" dirty="0" smtClean="0"/>
                    </a:p>
                    <a:p>
                      <a:endParaRPr lang="en-US" sz="1100" dirty="0"/>
                    </a:p>
                  </a:txBody>
                  <a:tcPr/>
                </a:tc>
              </a:tr>
            </a:tbl>
          </a:graphicData>
        </a:graphic>
      </p:graphicFrame>
    </p:spTree>
    <p:extLst>
      <p:ext uri="{BB962C8B-B14F-4D97-AF65-F5344CB8AC3E}">
        <p14:creationId xmlns:p14="http://schemas.microsoft.com/office/powerpoint/2010/main" val="5328855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Achieving Critical Mass</a:t>
            </a:r>
            <a:endParaRPr lang="en-US" dirty="0">
              <a:latin typeface="Comic Sans MS" pitchFamily="66" charset="0"/>
            </a:endParaRPr>
          </a:p>
        </p:txBody>
      </p:sp>
      <p:sp>
        <p:nvSpPr>
          <p:cNvPr id="3" name="Content Placeholder 2"/>
          <p:cNvSpPr>
            <a:spLocks noGrp="1"/>
          </p:cNvSpPr>
          <p:nvPr>
            <p:ph idx="1"/>
          </p:nvPr>
        </p:nvSpPr>
        <p:spPr/>
        <p:txBody>
          <a:bodyPr/>
          <a:lstStyle/>
          <a:p>
            <a:r>
              <a:rPr lang="en-US" dirty="0">
                <a:latin typeface="Comic Sans MS" pitchFamily="66" charset="0"/>
              </a:rPr>
              <a:t>S</a:t>
            </a:r>
            <a:r>
              <a:rPr lang="en-US" dirty="0" smtClean="0">
                <a:latin typeface="Comic Sans MS" pitchFamily="66" charset="0"/>
              </a:rPr>
              <a:t>takeholders must aware of the usefulness and effectiveness of adoption.  </a:t>
            </a:r>
          </a:p>
          <a:p>
            <a:r>
              <a:rPr lang="en-US" dirty="0" smtClean="0">
                <a:latin typeface="Comic Sans MS" pitchFamily="66" charset="0"/>
              </a:rPr>
              <a:t>Stakeholders should also be informed of research that supports adoption.</a:t>
            </a:r>
            <a:endParaRPr lang="en-US" dirty="0">
              <a:latin typeface="Comic Sans MS" pitchFamily="66" charset="0"/>
            </a:endParaRPr>
          </a:p>
        </p:txBody>
      </p:sp>
    </p:spTree>
    <p:extLst>
      <p:ext uri="{BB962C8B-B14F-4D97-AF65-F5344CB8AC3E}">
        <p14:creationId xmlns:p14="http://schemas.microsoft.com/office/powerpoint/2010/main" val="18283534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omic Sans MS" pitchFamily="66" charset="0"/>
              </a:rPr>
              <a:t>Centralized or Decentralized Approach?</a:t>
            </a:r>
            <a:endParaRPr lang="en-US" dirty="0">
              <a:latin typeface="Comic Sans MS" pitchFamily="66"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Comic Sans MS" pitchFamily="66" charset="0"/>
              </a:rPr>
              <a:t>The adoption of this technology is best suited for the decentralized approach. </a:t>
            </a:r>
          </a:p>
          <a:p>
            <a:r>
              <a:rPr lang="en-US" dirty="0" smtClean="0">
                <a:latin typeface="Comic Sans MS" pitchFamily="66" charset="0"/>
              </a:rPr>
              <a:t>There will be a wide sharing of control among members of the teacher, students, administration, and board.</a:t>
            </a:r>
          </a:p>
          <a:p>
            <a:r>
              <a:rPr lang="en-US" dirty="0" smtClean="0">
                <a:latin typeface="Comic Sans MS" pitchFamily="66" charset="0"/>
              </a:rPr>
              <a:t>Peer diffusion of innovations.</a:t>
            </a:r>
          </a:p>
          <a:p>
            <a:r>
              <a:rPr lang="en-US" dirty="0" smtClean="0">
                <a:latin typeface="Comic Sans MS" pitchFamily="66" charset="0"/>
              </a:rPr>
              <a:t>Teachers, administration, and board members will decide which innovations should diffuse.</a:t>
            </a:r>
          </a:p>
          <a:p>
            <a:r>
              <a:rPr lang="en-US" dirty="0" smtClean="0">
                <a:latin typeface="Comic Sans MS" pitchFamily="66" charset="0"/>
              </a:rPr>
              <a:t>A problem centered approach to technology.  </a:t>
            </a:r>
          </a:p>
          <a:p>
            <a:r>
              <a:rPr lang="en-US" dirty="0" smtClean="0">
                <a:latin typeface="Comic Sans MS" pitchFamily="66" charset="0"/>
              </a:rPr>
              <a:t>High degree of local adaptation.</a:t>
            </a:r>
            <a:endParaRPr lang="en-US" dirty="0">
              <a:latin typeface="Comic Sans MS" pitchFamily="66" charset="0"/>
            </a:endParaRPr>
          </a:p>
        </p:txBody>
      </p:sp>
    </p:spTree>
    <p:extLst>
      <p:ext uri="{BB962C8B-B14F-4D97-AF65-F5344CB8AC3E}">
        <p14:creationId xmlns:p14="http://schemas.microsoft.com/office/powerpoint/2010/main" val="24619976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Key Change Agents</a:t>
            </a:r>
            <a:endParaRPr lang="en-US" dirty="0">
              <a:latin typeface="Comic Sans MS" pitchFamily="66"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45748061"/>
              </p:ext>
            </p:extLst>
          </p:nvPr>
        </p:nvGraphicFramePr>
        <p:xfrm>
          <a:off x="1066800" y="2133600"/>
          <a:ext cx="6777038" cy="4333240"/>
        </p:xfrm>
        <a:graphic>
          <a:graphicData uri="http://schemas.openxmlformats.org/drawingml/2006/table">
            <a:tbl>
              <a:tblPr firstRow="1" bandRow="1">
                <a:tableStyleId>{7DF18680-E054-41AD-8BC1-D1AEF772440D}</a:tableStyleId>
              </a:tblPr>
              <a:tblGrid>
                <a:gridCol w="3388519"/>
                <a:gridCol w="3388519"/>
              </a:tblGrid>
              <a:tr h="370840">
                <a:tc>
                  <a:txBody>
                    <a:bodyPr/>
                    <a:lstStyle/>
                    <a:p>
                      <a:r>
                        <a:rPr lang="en-US" sz="1600" dirty="0" smtClean="0"/>
                        <a:t>1.  Develop a need for change on behalf of client.</a:t>
                      </a:r>
                      <a:endParaRPr lang="en-US" sz="1600" dirty="0"/>
                    </a:p>
                  </a:txBody>
                  <a:tcPr/>
                </a:tc>
                <a:tc>
                  <a:txBody>
                    <a:bodyPr/>
                    <a:lstStyle/>
                    <a:p>
                      <a:r>
                        <a:rPr lang="en-US" sz="1600" dirty="0" smtClean="0"/>
                        <a:t>1.  Indicate how this innovation can lead to improved</a:t>
                      </a:r>
                      <a:r>
                        <a:rPr lang="en-US" sz="1600" baseline="0" dirty="0" smtClean="0"/>
                        <a:t> academic performance.</a:t>
                      </a:r>
                      <a:endParaRPr lang="en-US" sz="1600" dirty="0"/>
                    </a:p>
                  </a:txBody>
                  <a:tcPr/>
                </a:tc>
              </a:tr>
              <a:tr h="370840">
                <a:tc>
                  <a:txBody>
                    <a:bodyPr/>
                    <a:lstStyle/>
                    <a:p>
                      <a:r>
                        <a:rPr lang="en-US" sz="1600" dirty="0" smtClean="0"/>
                        <a:t>2. Establish an information exchange relationship.</a:t>
                      </a:r>
                      <a:endParaRPr lang="en-US" sz="1600" dirty="0"/>
                    </a:p>
                  </a:txBody>
                  <a:tcPr/>
                </a:tc>
                <a:tc>
                  <a:txBody>
                    <a:bodyPr/>
                    <a:lstStyle/>
                    <a:p>
                      <a:r>
                        <a:rPr lang="en-US" sz="1600" dirty="0" smtClean="0"/>
                        <a:t>2.  Progress reports to indicate the success and failure</a:t>
                      </a:r>
                      <a:r>
                        <a:rPr lang="en-US" sz="1600" baseline="0" dirty="0" smtClean="0"/>
                        <a:t> of the program.</a:t>
                      </a:r>
                      <a:endParaRPr lang="en-US" sz="1600" dirty="0"/>
                    </a:p>
                  </a:txBody>
                  <a:tcPr/>
                </a:tc>
              </a:tr>
              <a:tr h="370840">
                <a:tc>
                  <a:txBody>
                    <a:bodyPr/>
                    <a:lstStyle/>
                    <a:p>
                      <a:r>
                        <a:rPr lang="en-US" sz="1600" dirty="0" smtClean="0"/>
                        <a:t>3.  Diagnose</a:t>
                      </a:r>
                      <a:r>
                        <a:rPr lang="en-US" sz="1600" baseline="0" dirty="0" smtClean="0"/>
                        <a:t> Problems</a:t>
                      </a:r>
                      <a:endParaRPr lang="en-US" sz="1600" dirty="0"/>
                    </a:p>
                  </a:txBody>
                  <a:tcPr/>
                </a:tc>
                <a:tc>
                  <a:txBody>
                    <a:bodyPr/>
                    <a:lstStyle/>
                    <a:p>
                      <a:r>
                        <a:rPr lang="en-US" sz="1600" dirty="0" smtClean="0"/>
                        <a:t>3.</a:t>
                      </a:r>
                      <a:r>
                        <a:rPr lang="en-US" sz="1600" baseline="0" dirty="0" smtClean="0"/>
                        <a:t>  Suggest possible solutions.</a:t>
                      </a:r>
                      <a:endParaRPr lang="en-US" sz="1600" dirty="0"/>
                    </a:p>
                  </a:txBody>
                  <a:tcPr/>
                </a:tc>
              </a:tr>
              <a:tr h="370840">
                <a:tc>
                  <a:txBody>
                    <a:bodyPr/>
                    <a:lstStyle/>
                    <a:p>
                      <a:r>
                        <a:rPr lang="en-US" sz="1600" dirty="0" smtClean="0"/>
                        <a:t>4.  Create</a:t>
                      </a:r>
                      <a:r>
                        <a:rPr lang="en-US" sz="1600" baseline="0" dirty="0" smtClean="0"/>
                        <a:t> an intent to change in client.</a:t>
                      </a:r>
                      <a:endParaRPr lang="en-US" sz="1600" dirty="0"/>
                    </a:p>
                  </a:txBody>
                  <a:tcPr/>
                </a:tc>
                <a:tc>
                  <a:txBody>
                    <a:bodyPr/>
                    <a:lstStyle/>
                    <a:p>
                      <a:r>
                        <a:rPr lang="en-US" sz="1600" dirty="0" smtClean="0"/>
                        <a:t>4.  Identify end</a:t>
                      </a:r>
                      <a:r>
                        <a:rPr lang="en-US" sz="1600" baseline="0" dirty="0" smtClean="0"/>
                        <a:t> objectives.</a:t>
                      </a:r>
                      <a:endParaRPr lang="en-US" sz="1600" dirty="0"/>
                    </a:p>
                  </a:txBody>
                  <a:tcPr/>
                </a:tc>
              </a:tr>
              <a:tr h="370840">
                <a:tc>
                  <a:txBody>
                    <a:bodyPr/>
                    <a:lstStyle/>
                    <a:p>
                      <a:r>
                        <a:rPr lang="en-US" sz="1600" dirty="0" smtClean="0"/>
                        <a:t>5.  Translate intentions into action.</a:t>
                      </a:r>
                      <a:endParaRPr lang="en-US" sz="1600" dirty="0"/>
                    </a:p>
                  </a:txBody>
                  <a:tcPr/>
                </a:tc>
                <a:tc>
                  <a:txBody>
                    <a:bodyPr/>
                    <a:lstStyle/>
                    <a:p>
                      <a:r>
                        <a:rPr lang="en-US" sz="1600" dirty="0" smtClean="0"/>
                        <a:t>5.  Design a blueprint/checklist to fit desirable</a:t>
                      </a:r>
                      <a:r>
                        <a:rPr lang="en-US" sz="1600" baseline="0" dirty="0" smtClean="0"/>
                        <a:t> goals.</a:t>
                      </a:r>
                      <a:endParaRPr lang="en-US" sz="1600" dirty="0"/>
                    </a:p>
                  </a:txBody>
                  <a:tcPr/>
                </a:tc>
              </a:tr>
              <a:tr h="370840">
                <a:tc>
                  <a:txBody>
                    <a:bodyPr/>
                    <a:lstStyle/>
                    <a:p>
                      <a:r>
                        <a:rPr lang="en-US" sz="1600" dirty="0" smtClean="0"/>
                        <a:t>6.  Stabilize adoption/prevent</a:t>
                      </a:r>
                      <a:r>
                        <a:rPr lang="en-US" sz="1600" baseline="0" dirty="0" smtClean="0"/>
                        <a:t> discontinuance.</a:t>
                      </a:r>
                      <a:r>
                        <a:rPr lang="en-US" sz="1600" dirty="0" smtClean="0"/>
                        <a:t> </a:t>
                      </a:r>
                      <a:endParaRPr lang="en-US" sz="1600" dirty="0"/>
                    </a:p>
                  </a:txBody>
                  <a:tcPr/>
                </a:tc>
                <a:tc>
                  <a:txBody>
                    <a:bodyPr/>
                    <a:lstStyle/>
                    <a:p>
                      <a:r>
                        <a:rPr lang="en-US" sz="1600" dirty="0" smtClean="0"/>
                        <a:t>6.  Execute</a:t>
                      </a:r>
                      <a:r>
                        <a:rPr lang="en-US" sz="1600" baseline="0" dirty="0" smtClean="0"/>
                        <a:t> plan accordingly.  Plan for potential roadblocks. </a:t>
                      </a:r>
                      <a:endParaRPr lang="en-US" sz="1600" dirty="0"/>
                    </a:p>
                  </a:txBody>
                  <a:tcPr/>
                </a:tc>
              </a:tr>
              <a:tr h="370840">
                <a:tc>
                  <a:txBody>
                    <a:bodyPr/>
                    <a:lstStyle/>
                    <a:p>
                      <a:r>
                        <a:rPr lang="en-US" sz="1600" dirty="0" smtClean="0"/>
                        <a:t>7.  Create a terminal relationship</a:t>
                      </a:r>
                      <a:endParaRPr lang="en-US" sz="1600" dirty="0"/>
                    </a:p>
                  </a:txBody>
                  <a:tcPr/>
                </a:tc>
                <a:tc>
                  <a:txBody>
                    <a:bodyPr/>
                    <a:lstStyle/>
                    <a:p>
                      <a:r>
                        <a:rPr lang="en-US" sz="1600" dirty="0" smtClean="0"/>
                        <a:t>7.  Communication from beginning to end.</a:t>
                      </a:r>
                      <a:endParaRPr lang="en-US" sz="1600" dirty="0"/>
                    </a:p>
                  </a:txBody>
                  <a:tcPr/>
                </a:tc>
              </a:tr>
            </a:tbl>
          </a:graphicData>
        </a:graphic>
      </p:graphicFrame>
    </p:spTree>
    <p:extLst>
      <p:ext uri="{BB962C8B-B14F-4D97-AF65-F5344CB8AC3E}">
        <p14:creationId xmlns:p14="http://schemas.microsoft.com/office/powerpoint/2010/main" val="1370043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omic Sans MS" pitchFamily="66" charset="0"/>
              </a:rPr>
              <a:t>Explanation of Possible Critical Mass</a:t>
            </a:r>
            <a:endParaRPr lang="en-US" dirty="0">
              <a:latin typeface="Comic Sans MS" pitchFamily="66"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Comic Sans MS" pitchFamily="66" charset="0"/>
              </a:rPr>
              <a:t>The implementation of technology has become a focal point in standard based classrooms.  The role of technology has slowly progressed from electronic devices such as radios to classroom projectors.  The transition of classrooms without books has been made easier because of technology grants and an increase in demand for educational technology devices.  Technological devices such as IPAD, Kindle, and the Nook have also created an atmosphere where textbooks are no longer necessary.  </a:t>
            </a:r>
            <a:endParaRPr lang="en-US" dirty="0">
              <a:latin typeface="Comic Sans MS" pitchFamily="66" charset="0"/>
            </a:endParaRPr>
          </a:p>
        </p:txBody>
      </p:sp>
    </p:spTree>
    <p:extLst>
      <p:ext uri="{BB962C8B-B14F-4D97-AF65-F5344CB8AC3E}">
        <p14:creationId xmlns:p14="http://schemas.microsoft.com/office/powerpoint/2010/main" val="3738260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Citations:</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68580" indent="0">
              <a:buNone/>
            </a:pPr>
            <a:r>
              <a:rPr lang="en-US" dirty="0" smtClean="0">
                <a:effectLst/>
                <a:latin typeface="Comic Sans MS" pitchFamily="66" charset="0"/>
              </a:rPr>
              <a:t>Griffith, V. (1999, Jan 13). The challenge is to match educational needs with computer power: ACADEMIC VIEWPOINT: HARVARD PROFESSOR JAN HAWKINS: Intelligent use of information technology can help the learning process, but traditional teaching methods will continue to play a vital role in and outside the classroom, says </a:t>
            </a:r>
            <a:r>
              <a:rPr lang="en-US" dirty="0" err="1" smtClean="0">
                <a:effectLst/>
                <a:latin typeface="Comic Sans MS" pitchFamily="66" charset="0"/>
              </a:rPr>
              <a:t>jan</a:t>
            </a:r>
            <a:r>
              <a:rPr lang="en-US" dirty="0" smtClean="0">
                <a:effectLst/>
                <a:latin typeface="Comic Sans MS" pitchFamily="66" charset="0"/>
              </a:rPr>
              <a:t> </a:t>
            </a:r>
            <a:r>
              <a:rPr lang="en-US" dirty="0" err="1" smtClean="0">
                <a:effectLst/>
                <a:latin typeface="Comic Sans MS" pitchFamily="66" charset="0"/>
              </a:rPr>
              <a:t>hawkins</a:t>
            </a:r>
            <a:r>
              <a:rPr lang="en-US" dirty="0" smtClean="0">
                <a:effectLst/>
                <a:latin typeface="Comic Sans MS" pitchFamily="66" charset="0"/>
              </a:rPr>
              <a:t>, interviewed here by </a:t>
            </a:r>
            <a:r>
              <a:rPr lang="en-US" dirty="0" err="1" smtClean="0">
                <a:effectLst/>
                <a:latin typeface="Comic Sans MS" pitchFamily="66" charset="0"/>
              </a:rPr>
              <a:t>victoria</a:t>
            </a:r>
            <a:r>
              <a:rPr lang="en-US" dirty="0" smtClean="0">
                <a:effectLst/>
                <a:latin typeface="Comic Sans MS" pitchFamily="66" charset="0"/>
              </a:rPr>
              <a:t> </a:t>
            </a:r>
            <a:r>
              <a:rPr lang="en-US" dirty="0" err="1" smtClean="0">
                <a:effectLst/>
                <a:latin typeface="Comic Sans MS" pitchFamily="66" charset="0"/>
              </a:rPr>
              <a:t>griffith</a:t>
            </a:r>
            <a:r>
              <a:rPr lang="en-US" dirty="0" smtClean="0">
                <a:effectLst/>
                <a:latin typeface="Comic Sans MS" pitchFamily="66" charset="0"/>
              </a:rPr>
              <a:t>.</a:t>
            </a:r>
            <a:r>
              <a:rPr lang="en-US" i="1" dirty="0" smtClean="0">
                <a:effectLst/>
                <a:latin typeface="Comic Sans MS" pitchFamily="66" charset="0"/>
              </a:rPr>
              <a:t> Financial Times, </a:t>
            </a:r>
            <a:r>
              <a:rPr lang="en-US" dirty="0" smtClean="0">
                <a:effectLst/>
                <a:latin typeface="Comic Sans MS" pitchFamily="66" charset="0"/>
              </a:rPr>
              <a:t>pp. 16-16. Retrieved from http://search.proquest.com/docview/248644040?accountid=14872</a:t>
            </a:r>
            <a:br>
              <a:rPr lang="en-US" dirty="0" smtClean="0">
                <a:effectLst/>
                <a:latin typeface="Comic Sans MS" pitchFamily="66" charset="0"/>
              </a:rPr>
            </a:br>
            <a:endParaRPr lang="en-US" dirty="0" smtClean="0">
              <a:effectLst/>
              <a:latin typeface="Comic Sans MS" pitchFamily="66" charset="0"/>
            </a:endParaRPr>
          </a:p>
          <a:p>
            <a:endParaRPr lang="en-US" dirty="0"/>
          </a:p>
        </p:txBody>
      </p:sp>
    </p:spTree>
    <p:extLst>
      <p:ext uri="{BB962C8B-B14F-4D97-AF65-F5344CB8AC3E}">
        <p14:creationId xmlns:p14="http://schemas.microsoft.com/office/powerpoint/2010/main" val="15477418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Citations</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20000"/>
          </a:bodyPr>
          <a:lstStyle/>
          <a:p>
            <a:r>
              <a:rPr lang="en-US" dirty="0" err="1"/>
              <a:t>eHow</a:t>
            </a:r>
            <a:r>
              <a:rPr lang="en-US" dirty="0"/>
              <a:t>. (2011, September 1). </a:t>
            </a:r>
            <a:r>
              <a:rPr lang="en-US" i="1" dirty="0"/>
              <a:t>The History of Interactive Whiteboards</a:t>
            </a:r>
            <a:r>
              <a:rPr lang="en-US" dirty="0"/>
              <a:t>. Retrieved July 30, 2012, from </a:t>
            </a:r>
            <a:r>
              <a:rPr lang="en-US" dirty="0" err="1"/>
              <a:t>eHow</a:t>
            </a:r>
            <a:r>
              <a:rPr lang="en-US" dirty="0"/>
              <a:t>: http://www.ehow.com/facts_6976419_history-interactive-whiteboards.html</a:t>
            </a:r>
          </a:p>
          <a:p>
            <a:r>
              <a:rPr lang="en-US" dirty="0"/>
              <a:t>Wikipedia. (</a:t>
            </a:r>
            <a:r>
              <a:rPr lang="en-US" dirty="0" err="1"/>
              <a:t>n.d.</a:t>
            </a:r>
            <a:r>
              <a:rPr lang="en-US" dirty="0"/>
              <a:t>). </a:t>
            </a:r>
            <a:r>
              <a:rPr lang="en-US" i="1" dirty="0"/>
              <a:t>Interactive whiteboard</a:t>
            </a:r>
            <a:r>
              <a:rPr lang="en-US" dirty="0"/>
              <a:t>. Retrieved July 30, 2012, from Wikipedia: </a:t>
            </a:r>
            <a:r>
              <a:rPr lang="en-US" dirty="0">
                <a:hlinkClick r:id="rId2"/>
              </a:rPr>
              <a:t>http://</a:t>
            </a:r>
            <a:r>
              <a:rPr lang="en-US" dirty="0" smtClean="0">
                <a:hlinkClick r:id="rId2"/>
              </a:rPr>
              <a:t>en.wikipedia.org/wiki/Interactive_whiteboard</a:t>
            </a:r>
            <a:endParaRPr lang="en-US" dirty="0" smtClean="0"/>
          </a:p>
          <a:p>
            <a:r>
              <a:rPr lang="en-US" dirty="0" err="1"/>
              <a:t>eHow</a:t>
            </a:r>
            <a:r>
              <a:rPr lang="en-US" dirty="0"/>
              <a:t>. (</a:t>
            </a:r>
            <a:r>
              <a:rPr lang="en-US" dirty="0" err="1"/>
              <a:t>n.d.</a:t>
            </a:r>
            <a:r>
              <a:rPr lang="en-US" dirty="0"/>
              <a:t>). </a:t>
            </a:r>
            <a:r>
              <a:rPr lang="en-US" i="1" dirty="0"/>
              <a:t>The History of Computers in School</a:t>
            </a:r>
            <a:r>
              <a:rPr lang="en-US" dirty="0"/>
              <a:t>. Retrieved July 30, 2012, from </a:t>
            </a:r>
            <a:r>
              <a:rPr lang="en-US" dirty="0" err="1"/>
              <a:t>eHow</a:t>
            </a:r>
            <a:r>
              <a:rPr lang="en-US" dirty="0"/>
              <a:t>: http://www.ehow.com/about_5491373_history-computers-school.html</a:t>
            </a:r>
          </a:p>
          <a:p>
            <a:endParaRPr lang="en-US" dirty="0"/>
          </a:p>
          <a:p>
            <a:pPr marL="68580" indent="0">
              <a:buNone/>
            </a:pPr>
            <a:endParaRPr lang="en-US" dirty="0"/>
          </a:p>
        </p:txBody>
      </p:sp>
    </p:spTree>
    <p:extLst>
      <p:ext uri="{BB962C8B-B14F-4D97-AF65-F5344CB8AC3E}">
        <p14:creationId xmlns:p14="http://schemas.microsoft.com/office/powerpoint/2010/main" val="2661376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omic Sans MS" pitchFamily="66" charset="0"/>
              </a:rPr>
              <a:t>Introduction:  </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4800" baseline="0" dirty="0" smtClean="0">
                <a:latin typeface="Comic Sans MS" pitchFamily="66" charset="0"/>
              </a:rPr>
              <a:t>Educating Digitally:  Classrooms without books</a:t>
            </a:r>
            <a:endParaRPr lang="en-US" sz="4800" dirty="0" smtClean="0">
              <a:latin typeface="Comic Sans MS" pitchFamily="66" charset="0"/>
            </a:endParaRPr>
          </a:p>
          <a:p>
            <a:pPr marL="0" indent="0">
              <a:buNone/>
            </a:pPr>
            <a:endParaRPr lang="en-US" sz="4800" dirty="0">
              <a:latin typeface="Comic Sans MS" pitchFamily="66" charset="0"/>
            </a:endParaRPr>
          </a:p>
        </p:txBody>
      </p:sp>
    </p:spTree>
    <p:extLst>
      <p:ext uri="{BB962C8B-B14F-4D97-AF65-F5344CB8AC3E}">
        <p14:creationId xmlns:p14="http://schemas.microsoft.com/office/powerpoint/2010/main" val="1393515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Need:</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4000" dirty="0" smtClean="0">
                <a:latin typeface="Comic Sans MS" pitchFamily="66" charset="0"/>
              </a:rPr>
              <a:t>“Offers educators</a:t>
            </a:r>
            <a:r>
              <a:rPr lang="en-US" sz="4000" baseline="0" dirty="0" smtClean="0">
                <a:latin typeface="Comic Sans MS" pitchFamily="66" charset="0"/>
              </a:rPr>
              <a:t> an endless array of tools that can be used to effectively energize a room full of bored, busy bodies.”</a:t>
            </a:r>
            <a:endParaRPr lang="en-US" sz="4000" dirty="0" smtClean="0">
              <a:latin typeface="Comic Sans MS" pitchFamily="66" charset="0"/>
            </a:endParaRPr>
          </a:p>
          <a:p>
            <a:pPr marL="0" indent="0">
              <a:buNone/>
            </a:pPr>
            <a:endParaRPr lang="en-US" sz="4000" dirty="0">
              <a:latin typeface="Comic Sans MS" pitchFamily="66" charset="0"/>
            </a:endParaRPr>
          </a:p>
        </p:txBody>
      </p:sp>
    </p:spTree>
    <p:extLst>
      <p:ext uri="{BB962C8B-B14F-4D97-AF65-F5344CB8AC3E}">
        <p14:creationId xmlns:p14="http://schemas.microsoft.com/office/powerpoint/2010/main" val="22176437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Research:</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68580" indent="0">
              <a:buNone/>
            </a:pPr>
            <a:r>
              <a:rPr lang="en-US" dirty="0" smtClean="0">
                <a:latin typeface="Comic Sans MS" pitchFamily="66" charset="0"/>
              </a:rPr>
              <a:t>Research:</a:t>
            </a:r>
            <a:r>
              <a:rPr lang="en-US" baseline="0" dirty="0" smtClean="0">
                <a:latin typeface="Comic Sans MS" pitchFamily="66" charset="0"/>
              </a:rPr>
              <a:t>  “</a:t>
            </a:r>
            <a:r>
              <a:rPr lang="en-US" dirty="0" smtClean="0">
                <a:effectLst/>
                <a:latin typeface="Comic Sans MS" pitchFamily="66" charset="0"/>
              </a:rPr>
              <a:t>US schools spend hundreds of millions of dollars each year on technology. Hooking every American classroom up to the Internet has been a priority of the Clinton administration. In a recent US Education Department survey, parents placed technological skills just below reading and writing as the areas their children most needed to master to ensure a successful future.” "Technologies themselves won't bring revolution," says Ms. Hawkins. "Scores won't magically rise when you put computers in the classroom. But computers can help people to learn (Griffith,</a:t>
            </a:r>
            <a:r>
              <a:rPr lang="en-US" baseline="0" dirty="0" smtClean="0">
                <a:effectLst/>
                <a:latin typeface="Comic Sans MS" pitchFamily="66" charset="0"/>
              </a:rPr>
              <a:t> 1999)</a:t>
            </a:r>
            <a:r>
              <a:rPr lang="en-US" dirty="0" smtClean="0">
                <a:effectLst/>
                <a:latin typeface="Comic Sans MS" pitchFamily="66" charset="0"/>
              </a:rPr>
              <a:t>." </a:t>
            </a:r>
            <a:endParaRPr lang="en-US" dirty="0" smtClean="0">
              <a:latin typeface="Comic Sans MS" pitchFamily="66" charset="0"/>
            </a:endParaRPr>
          </a:p>
          <a:p>
            <a:endParaRPr lang="en-US" dirty="0">
              <a:latin typeface="Comic Sans MS" pitchFamily="66" charset="0"/>
            </a:endParaRPr>
          </a:p>
        </p:txBody>
      </p:sp>
    </p:spTree>
    <p:extLst>
      <p:ext uri="{BB962C8B-B14F-4D97-AF65-F5344CB8AC3E}">
        <p14:creationId xmlns:p14="http://schemas.microsoft.com/office/powerpoint/2010/main" val="749407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Development Concerns:</a:t>
            </a:r>
            <a:endParaRPr lang="en-US" dirty="0">
              <a:latin typeface="Comic Sans MS" pitchFamily="66" charset="0"/>
            </a:endParaRPr>
          </a:p>
        </p:txBody>
      </p:sp>
      <p:sp>
        <p:nvSpPr>
          <p:cNvPr id="3" name="Content Placeholder 2"/>
          <p:cNvSpPr>
            <a:spLocks noGrp="1"/>
          </p:cNvSpPr>
          <p:nvPr>
            <p:ph idx="1"/>
          </p:nvPr>
        </p:nvSpPr>
        <p:spPr/>
        <p:txBody>
          <a:bodyPr>
            <a:normAutofit lnSpcReduction="10000"/>
          </a:bodyPr>
          <a:lstStyle/>
          <a:p>
            <a:pPr marL="68580" indent="0">
              <a:buNone/>
            </a:pPr>
            <a:r>
              <a:rPr lang="en-US" dirty="0" smtClean="0">
                <a:latin typeface="Comic Sans MS" pitchFamily="66" charset="0"/>
              </a:rPr>
              <a:t>“</a:t>
            </a:r>
            <a:r>
              <a:rPr lang="en-US" dirty="0" smtClean="0">
                <a:effectLst/>
                <a:latin typeface="Comic Sans MS" pitchFamily="66" charset="0"/>
              </a:rPr>
              <a:t>The stakes of technology in education are rising. The cost, once Internet connections and multimedia equipment are taken into account, is far higher than it was when computers were simply used as word processors. Expectations of what technology can do for learning have also been elevated by the advent of the world wide web, video-conferencing, and other tools (Griffith, 1999).”</a:t>
            </a:r>
            <a:endParaRPr lang="en-US" dirty="0" smtClean="0">
              <a:latin typeface="Comic Sans MS" pitchFamily="66" charset="0"/>
            </a:endParaRPr>
          </a:p>
          <a:p>
            <a:endParaRPr lang="en-US" dirty="0"/>
          </a:p>
        </p:txBody>
      </p:sp>
    </p:spTree>
    <p:extLst>
      <p:ext uri="{BB962C8B-B14F-4D97-AF65-F5344CB8AC3E}">
        <p14:creationId xmlns:p14="http://schemas.microsoft.com/office/powerpoint/2010/main" val="1285590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hlinkClick r:id="" action="ppaction://ole?verb=0"/>
          </p:cNvPr>
          <p:cNvGraphicFramePr>
            <a:graphicFrameLocks noChangeAspect="1"/>
          </p:cNvGraphicFramePr>
          <p:nvPr>
            <p:extLst>
              <p:ext uri="{D42A27DB-BD31-4B8C-83A1-F6EECF244321}">
                <p14:modId xmlns:p14="http://schemas.microsoft.com/office/powerpoint/2010/main" val="1871682505"/>
              </p:ext>
            </p:extLst>
          </p:nvPr>
        </p:nvGraphicFramePr>
        <p:xfrm>
          <a:off x="457200" y="838200"/>
          <a:ext cx="8305800" cy="5715000"/>
        </p:xfrm>
        <a:graphic>
          <a:graphicData uri="http://schemas.openxmlformats.org/presentationml/2006/ole">
            <mc:AlternateContent xmlns:mc="http://schemas.openxmlformats.org/markup-compatibility/2006">
              <mc:Choice xmlns:v="urn:schemas-microsoft-com:vml" Requires="v">
                <p:oleObj spid="_x0000_s1028" name="Presentation" r:id="rId3" imgW="4570434" imgH="3427397" progId="PowerPoint.Show.12">
                  <p:embed/>
                </p:oleObj>
              </mc:Choice>
              <mc:Fallback>
                <p:oleObj name="Presentation" r:id="rId3" imgW="4570434" imgH="3427397" progId="PowerPoint.Show.12">
                  <p:embed/>
                  <p:pic>
                    <p:nvPicPr>
                      <p:cNvPr id="0" name=""/>
                      <p:cNvPicPr/>
                      <p:nvPr/>
                    </p:nvPicPr>
                    <p:blipFill>
                      <a:blip r:embed="rId4"/>
                      <a:stretch>
                        <a:fillRect/>
                      </a:stretch>
                    </p:blipFill>
                    <p:spPr>
                      <a:xfrm>
                        <a:off x="457200" y="838200"/>
                        <a:ext cx="8305800" cy="5715000"/>
                      </a:xfrm>
                      <a:prstGeom prst="rect">
                        <a:avLst/>
                      </a:prstGeom>
                    </p:spPr>
                  </p:pic>
                </p:oleObj>
              </mc:Fallback>
            </mc:AlternateContent>
          </a:graphicData>
        </a:graphic>
      </p:graphicFrame>
    </p:spTree>
    <p:extLst>
      <p:ext uri="{BB962C8B-B14F-4D97-AF65-F5344CB8AC3E}">
        <p14:creationId xmlns:p14="http://schemas.microsoft.com/office/powerpoint/2010/main" val="35819251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Comic Sans MS" pitchFamily="66" charset="0"/>
              </a:rPr>
              <a:t>S-Curve:  Educating Digitally Classrooms Without Books/Interactive Whiteboards</a:t>
            </a:r>
            <a:endParaRPr lang="en-US" sz="2800" dirty="0">
              <a:latin typeface="Comic Sans MS" pitchFamily="66"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76288216"/>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94937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Comic Sans MS" pitchFamily="66" charset="0"/>
              </a:rPr>
              <a:t>S-Curve:  Educating Digitally Classrooms Without </a:t>
            </a:r>
            <a:r>
              <a:rPr lang="en-US" sz="2800" dirty="0" smtClean="0">
                <a:latin typeface="Comic Sans MS" pitchFamily="66" charset="0"/>
              </a:rPr>
              <a:t>Books/Computers in Classrooms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53799613"/>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772380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Comic Sans MS" pitchFamily="66" charset="0"/>
              </a:rPr>
              <a:t>S-Curve:  Educating Digitally Classrooms Without Books/Computers in Classrooms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09057370"/>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46985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429</TotalTime>
  <Words>1049</Words>
  <Application>Microsoft Office PowerPoint</Application>
  <PresentationFormat>On-screen Show (4:3)</PresentationFormat>
  <Paragraphs>100</Paragraphs>
  <Slides>18</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Austin</vt:lpstr>
      <vt:lpstr>Presentation</vt:lpstr>
      <vt:lpstr>PowerPoint Presentation</vt:lpstr>
      <vt:lpstr>Introduction:  </vt:lpstr>
      <vt:lpstr>Need:</vt:lpstr>
      <vt:lpstr>Research:</vt:lpstr>
      <vt:lpstr>Development Concerns:</vt:lpstr>
      <vt:lpstr>PowerPoint Presentation</vt:lpstr>
      <vt:lpstr>S-Curve:  Educating Digitally Classrooms Without Books/Interactive Whiteboards</vt:lpstr>
      <vt:lpstr>S-Curve:  Educating Digitally Classrooms Without Books/Computers in Classrooms</vt:lpstr>
      <vt:lpstr>S-Curve:  Educating Digitally Classrooms Without Books/Computers in Classrooms</vt:lpstr>
      <vt:lpstr>Key Innovators/Early Adopters</vt:lpstr>
      <vt:lpstr>Key Innovators/Early Adopters</vt:lpstr>
      <vt:lpstr>Key Laggards in Workplace</vt:lpstr>
      <vt:lpstr>Achieving Critical Mass</vt:lpstr>
      <vt:lpstr>Centralized or Decentralized Approach?</vt:lpstr>
      <vt:lpstr>Key Change Agents</vt:lpstr>
      <vt:lpstr>Explanation of Possible Critical Mass</vt:lpstr>
      <vt:lpstr>Citations:</vt:lpstr>
      <vt:lpstr>Citations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Storyboad</dc:title>
  <dc:creator>Windows User</dc:creator>
  <cp:lastModifiedBy>Windows User</cp:lastModifiedBy>
  <cp:revision>22</cp:revision>
  <dcterms:created xsi:type="dcterms:W3CDTF">2012-07-30T01:01:43Z</dcterms:created>
  <dcterms:modified xsi:type="dcterms:W3CDTF">2012-08-04T02:10:19Z</dcterms:modified>
</cp:coreProperties>
</file>